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42" r:id="rId2"/>
    <p:sldId id="351" r:id="rId3"/>
    <p:sldId id="352" r:id="rId4"/>
    <p:sldId id="348" r:id="rId5"/>
    <p:sldId id="345" r:id="rId6"/>
    <p:sldId id="35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C2E83A-3FC7-418E-AD9E-A9CFF861E797}" v="436" dt="2024-01-22T07:14:53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notesMasters/notesMaster1.xml" Id="rId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tableStyles" Target="tableStyles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heme" Target="theme/theme1.xml" Id="rId11" /><Relationship Type="http://schemas.openxmlformats.org/officeDocument/2006/relationships/slide" Target="slides/slide4.xml" Id="rId5" /><Relationship Type="http://schemas.microsoft.com/office/2018/10/relationships/authors" Target="authors.xml" Id="rId15" /><Relationship Type="http://schemas.openxmlformats.org/officeDocument/2006/relationships/viewProps" Target="viewProps.xml" Id="rId10" /><Relationship Type="http://schemas.openxmlformats.org/officeDocument/2006/relationships/slide" Target="slides/slide3.xml" Id="rId4" /><Relationship Type="http://schemas.openxmlformats.org/officeDocument/2006/relationships/presProps" Target="presProps.xml" Id="rId9" /><Relationship Type="http://schemas.microsoft.com/office/2015/10/relationships/revisionInfo" Target="revisionInfo.xml" Id="rId14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Goto" TargetMode="External"/><Relationship Id="rId2" Type="http://schemas.openxmlformats.org/officeDocument/2006/relationships/hyperlink" Target="https://ru.wikipedia.org/wiki/%D0%9E%D0%BF%D0%B5%D1%80%D0%B0%D1%82%D0%BE%D1%80_%D0%B2%D0%B5%D1%82%D0%B2%D0%BB%D0%B5%D0%BD%D0%B8%D1%8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hyperlink" Target="https://ru.wikipedia.org/wiki/Windows_NT" TargetMode="External"/><Relationship Id="rId4" Type="http://schemas.openxmlformats.org/officeDocument/2006/relationships/hyperlink" Target="https://ru.wikipedia.org/wiki/%D0%A6%D0%B8%D0%BA%D0%BB_(%D0%BF%D1%80%D0%BE%D0%B3%D1%80%D0%B0%D0%BC%D0%BC%D0%B8%D1%80%D0%BE%D0%B2%D0%B0%D0%BD%D0%B8%D0%B5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24" y="2074083"/>
            <a:ext cx="11347620" cy="1261657"/>
          </a:xfrm>
        </p:spPr>
        <p:txBody>
          <a:bodyPr/>
          <a:lstStyle/>
          <a:p>
            <a:r>
              <a:rPr lang="en-US" err="1">
                <a:solidFill>
                  <a:schemeClr val="bg1"/>
                </a:solidFill>
                <a:cs typeface="Biome"/>
              </a:rPr>
              <a:t>Работа</a:t>
            </a:r>
            <a:r>
              <a:rPr lang="en-US" dirty="0">
                <a:solidFill>
                  <a:schemeClr val="bg1"/>
                </a:solidFill>
                <a:cs typeface="Biome"/>
              </a:rPr>
              <a:t> с </a:t>
            </a:r>
            <a:r>
              <a:rPr lang="en-US" err="1">
                <a:solidFill>
                  <a:schemeClr val="bg1"/>
                </a:solidFill>
                <a:cs typeface="Biome"/>
              </a:rPr>
              <a:t>пакетными</a:t>
            </a:r>
            <a:r>
              <a:rPr lang="en-US" dirty="0">
                <a:solidFill>
                  <a:schemeClr val="bg1"/>
                </a:solidFill>
                <a:cs typeface="Biome"/>
              </a:rPr>
              <a:t> </a:t>
            </a:r>
            <a:r>
              <a:rPr lang="en-US" err="1">
                <a:solidFill>
                  <a:schemeClr val="bg1"/>
                </a:solidFill>
                <a:cs typeface="Biome"/>
              </a:rPr>
              <a:t>файлами</a:t>
            </a:r>
            <a:br>
              <a:rPr lang="en-US" dirty="0">
                <a:solidFill>
                  <a:schemeClr val="bg1"/>
                </a:solidFill>
                <a:cs typeface="Biome"/>
              </a:rPr>
            </a:br>
            <a:br>
              <a:rPr lang="en-US" dirty="0"/>
            </a:br>
            <a:r>
              <a:rPr lang="en-US" sz="4800" err="1">
                <a:solidFill>
                  <a:schemeClr val="bg1"/>
                </a:solidFill>
                <a:cs typeface="Biome"/>
              </a:rPr>
              <a:t>Конфигурирование</a:t>
            </a:r>
            <a:r>
              <a:rPr lang="en-US" sz="4800" dirty="0">
                <a:solidFill>
                  <a:schemeClr val="bg1"/>
                </a:solidFill>
                <a:cs typeface="Biome"/>
              </a:rPr>
              <a:t> </a:t>
            </a:r>
            <a:r>
              <a:rPr lang="en-US" sz="4800" err="1">
                <a:solidFill>
                  <a:schemeClr val="bg1"/>
                </a:solidFill>
                <a:cs typeface="Biome"/>
              </a:rPr>
              <a:t>файлов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255" y="331298"/>
            <a:ext cx="6117737" cy="1865098"/>
          </a:xfrm>
        </p:spPr>
        <p:txBody>
          <a:bodyPr/>
          <a:lstStyle/>
          <a:p>
            <a:r>
              <a:rPr lang="en-US" b="1" dirty="0" err="1">
                <a:cs typeface="Biome"/>
              </a:rPr>
              <a:t>Зачем</a:t>
            </a:r>
            <a:r>
              <a:rPr lang="en-US" b="1" dirty="0">
                <a:cs typeface="Biome"/>
              </a:rPr>
              <a:t> </a:t>
            </a:r>
            <a:r>
              <a:rPr lang="en-US" b="1" dirty="0" err="1">
                <a:cs typeface="Biome"/>
              </a:rPr>
              <a:t>нужны</a:t>
            </a:r>
            <a:r>
              <a:rPr lang="en-US" b="1" dirty="0">
                <a:cs typeface="Biome"/>
              </a:rPr>
              <a:t> </a:t>
            </a:r>
            <a:r>
              <a:rPr lang="en-US" b="1" dirty="0" err="1">
                <a:cs typeface="Biome"/>
              </a:rPr>
              <a:t>конфигурационные</a:t>
            </a:r>
            <a:r>
              <a:rPr lang="en-US" b="1" dirty="0">
                <a:cs typeface="Biome"/>
              </a:rPr>
              <a:t> </a:t>
            </a:r>
            <a:r>
              <a:rPr lang="en-US" b="1" dirty="0" err="1">
                <a:cs typeface="Biome"/>
              </a:rPr>
              <a:t>файлы</a:t>
            </a:r>
            <a:r>
              <a:rPr lang="en-US" b="1" dirty="0">
                <a:cs typeface="Biome"/>
              </a:rPr>
              <a:t>?</a:t>
            </a:r>
            <a:endParaRPr lang="ru-RU" dirty="0">
              <a:solidFill>
                <a:srgbClr val="FFFFFF"/>
              </a:solidFill>
              <a:cs typeface="Biom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4515" y="2273406"/>
            <a:ext cx="7578584" cy="23512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err="1">
                <a:ea typeface="+mj-lt"/>
                <a:cs typeface="+mj-lt"/>
              </a:rPr>
              <a:t>Г</a:t>
            </a:r>
            <a:r>
              <a:rPr lang="en-US" sz="1600" b="1" err="1">
                <a:ea typeface="+mj-lt"/>
                <a:cs typeface="+mj-lt"/>
              </a:rPr>
              <a:t>ибкость</a:t>
            </a:r>
            <a:r>
              <a:rPr lang="en-US" sz="1600" b="1" dirty="0">
                <a:ea typeface="+mj-lt"/>
                <a:cs typeface="+mj-lt"/>
              </a:rPr>
              <a:t> </a:t>
            </a:r>
            <a:r>
              <a:rPr lang="en-US" sz="1600" b="1" err="1">
                <a:ea typeface="+mj-lt"/>
                <a:cs typeface="+mj-lt"/>
              </a:rPr>
              <a:t>настроек</a:t>
            </a:r>
            <a:r>
              <a:rPr lang="en-US" sz="1600" b="1" dirty="0">
                <a:ea typeface="+mj-lt"/>
                <a:cs typeface="+mj-lt"/>
              </a:rPr>
              <a:t>: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Конфигурационные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файлы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предоставляют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возможность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настраивать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параметры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приложения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без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изменения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его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исходного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кода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.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Это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облегчает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адаптацию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приложения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под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различные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сценарии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использования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.</a:t>
            </a:r>
            <a:endParaRPr lang="en-US" sz="1600" dirty="0"/>
          </a:p>
          <a:p>
            <a:r>
              <a:rPr lang="en-US" sz="1600" b="1" err="1">
                <a:ea typeface="+mj-lt"/>
                <a:cs typeface="+mj-lt"/>
              </a:rPr>
              <a:t>Управление</a:t>
            </a:r>
            <a:r>
              <a:rPr lang="en-US" sz="1600" b="1" dirty="0">
                <a:ea typeface="+mj-lt"/>
                <a:cs typeface="+mj-lt"/>
              </a:rPr>
              <a:t> </a:t>
            </a:r>
            <a:r>
              <a:rPr lang="en-US" sz="1600" b="1" err="1">
                <a:ea typeface="+mj-lt"/>
                <a:cs typeface="+mj-lt"/>
              </a:rPr>
              <a:t>окружением</a:t>
            </a:r>
            <a:r>
              <a:rPr lang="en-US" sz="1600" b="1" dirty="0">
                <a:ea typeface="+mj-lt"/>
                <a:cs typeface="+mj-lt"/>
              </a:rPr>
              <a:t>: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Раздельные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конфигурационные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файлы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для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различных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окружений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(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разработка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,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тестирование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,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продакшн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)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позволяют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управлять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настройками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в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зависимости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от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контекста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,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обеспечивая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безопасное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и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эффективное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развертывание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.</a:t>
            </a:r>
            <a:endParaRPr lang="en-US" sz="1600" dirty="0"/>
          </a:p>
          <a:p>
            <a:r>
              <a:rPr lang="en-US" sz="1600" b="1" err="1">
                <a:ea typeface="+mj-lt"/>
                <a:cs typeface="+mj-lt"/>
              </a:rPr>
              <a:t>Обеспечение</a:t>
            </a:r>
            <a:r>
              <a:rPr lang="en-US" sz="1600" b="1" dirty="0">
                <a:ea typeface="+mj-lt"/>
                <a:cs typeface="+mj-lt"/>
              </a:rPr>
              <a:t> </a:t>
            </a:r>
            <a:r>
              <a:rPr lang="en-US" sz="1600" b="1" err="1">
                <a:ea typeface="+mj-lt"/>
                <a:cs typeface="+mj-lt"/>
              </a:rPr>
              <a:t>безопасности</a:t>
            </a:r>
            <a:r>
              <a:rPr lang="en-US" sz="1600" b="1" dirty="0">
                <a:ea typeface="+mj-lt"/>
                <a:cs typeface="+mj-lt"/>
              </a:rPr>
              <a:t>: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Чувствительные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данные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,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такие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как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ключи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API,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пароли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и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т.д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.,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могут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быть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вынесены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из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кода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и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храниться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в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отдельных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конфигурационных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файлах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с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ограниченным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доступом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,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что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повышает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безопасность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rgbClr val="D1D5DB"/>
                </a:solidFill>
                <a:ea typeface="+mj-lt"/>
                <a:cs typeface="+mj-lt"/>
              </a:rPr>
              <a:t>приложения</a:t>
            </a:r>
            <a:r>
              <a:rPr lang="en-US" sz="1600" dirty="0">
                <a:solidFill>
                  <a:srgbClr val="D1D5DB"/>
                </a:solidFill>
                <a:ea typeface="+mj-lt"/>
                <a:cs typeface="+mj-lt"/>
              </a:rPr>
              <a:t>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84341"/>
            <a:ext cx="10515601" cy="1469726"/>
          </a:xfrm>
        </p:spPr>
        <p:txBody>
          <a:bodyPr/>
          <a:lstStyle/>
          <a:p>
            <a:r>
              <a:rPr lang="en-US" b="1"/>
              <a:t>Популярные форматы конфигурационных файлов:</a:t>
            </a:r>
            <a:endParaRPr lang="ru-RU"/>
          </a:p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553466" y="2894702"/>
            <a:ext cx="3194677" cy="297762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a typeface="+mj-lt"/>
                <a:cs typeface="+mj-lt"/>
              </a:rPr>
              <a:t>YAML (YAML </a:t>
            </a:r>
            <a:r>
              <a:rPr lang="en-US" b="1" err="1">
                <a:solidFill>
                  <a:schemeClr val="bg1"/>
                </a:solidFill>
                <a:ea typeface="+mj-lt"/>
                <a:cs typeface="+mj-lt"/>
              </a:rPr>
              <a:t>Ain't</a:t>
            </a:r>
            <a:r>
              <a:rPr lang="en-US" b="1" dirty="0">
                <a:solidFill>
                  <a:schemeClr val="bg1"/>
                </a:solidFill>
                <a:ea typeface="+mj-lt"/>
                <a:cs typeface="+mj-lt"/>
              </a:rPr>
              <a:t> Markup Language):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Читаемый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человеком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формат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,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специально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предназначенный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для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представления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данных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.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Часто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используется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в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конфигурационных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файлах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chemeClr val="bg1"/>
                </a:solidFill>
                <a:ea typeface="+mj-lt"/>
                <a:cs typeface="+mj-lt"/>
              </a:rPr>
              <a:t>приложений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44382" y="2701775"/>
            <a:ext cx="3235866" cy="3060003"/>
          </a:xfrm>
        </p:spPr>
        <p:txBody>
          <a:bodyPr/>
          <a:lstStyle/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  <a:ea typeface="+mj-lt"/>
                <a:cs typeface="+mj-lt"/>
              </a:rPr>
              <a:t>XML (</a:t>
            </a:r>
            <a:r>
              <a:rPr lang="en-US" b="1" err="1">
                <a:solidFill>
                  <a:schemeClr val="bg1"/>
                </a:solidFill>
                <a:ea typeface="+mj-lt"/>
                <a:cs typeface="+mj-lt"/>
              </a:rPr>
              <a:t>eXtensible</a:t>
            </a:r>
            <a:r>
              <a:rPr lang="en-US" b="1" dirty="0">
                <a:solidFill>
                  <a:schemeClr val="bg1"/>
                </a:solidFill>
                <a:ea typeface="+mj-lt"/>
                <a:cs typeface="+mj-lt"/>
              </a:rPr>
              <a:t> Markup Language):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Общий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формат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для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структурирования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данных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.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Широко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применяется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в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различных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областях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,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включая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веб-сервисы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и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настройки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приложений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1ECE4-C6EF-1461-C614-D5FE52B26BA8}"/>
              </a:ext>
            </a:extLst>
          </p:cNvPr>
          <p:cNvSpPr txBox="1"/>
          <p:nvPr/>
        </p:nvSpPr>
        <p:spPr>
          <a:xfrm>
            <a:off x="1027671" y="2798805"/>
            <a:ext cx="307271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öhne"/>
              </a:rPr>
              <a:t>JSON (JavaScript Object Notation):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endParaRPr lang="en-US" sz="2000" dirty="0">
              <a:solidFill>
                <a:schemeClr val="bg1"/>
              </a:solidFill>
              <a:latin typeface="Arial Nova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öhne"/>
              </a:rPr>
              <a:t>Легко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читаемый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и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записываемый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формат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данных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который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также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является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понятным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для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многих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языков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программирования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Широко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используется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 в </a:t>
            </a:r>
            <a:r>
              <a:rPr lang="en-US" sz="2000" dirty="0" err="1">
                <a:solidFill>
                  <a:schemeClr val="bg1"/>
                </a:solidFill>
                <a:latin typeface="Söhne"/>
              </a:rPr>
              <a:t>веб-разработке</a:t>
            </a:r>
            <a:r>
              <a:rPr lang="en-US" sz="2000" dirty="0">
                <a:solidFill>
                  <a:schemeClr val="bg1"/>
                </a:solidFill>
                <a:latin typeface="Söhne"/>
              </a:rPr>
              <a:t>.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593292"/>
          </a:xfrm>
        </p:spPr>
        <p:txBody>
          <a:bodyPr/>
          <a:lstStyle/>
          <a:p>
            <a:r>
              <a:rPr lang="en-US" b="1" dirty="0" err="1">
                <a:cs typeface="Biome"/>
              </a:rPr>
              <a:t>Лучшие</a:t>
            </a:r>
            <a:r>
              <a:rPr lang="en-US" b="1" dirty="0">
                <a:cs typeface="Biome"/>
              </a:rPr>
              <a:t> </a:t>
            </a:r>
            <a:r>
              <a:rPr lang="en-US" b="1" dirty="0" err="1">
                <a:cs typeface="Biome"/>
              </a:rPr>
              <a:t>практики</a:t>
            </a:r>
            <a:r>
              <a:rPr lang="en-US" b="1" dirty="0">
                <a:cs typeface="Biome"/>
              </a:rPr>
              <a:t> </a:t>
            </a:r>
            <a:r>
              <a:rPr lang="en-US" b="1" dirty="0" err="1">
                <a:cs typeface="Biome"/>
              </a:rPr>
              <a:t>при</a:t>
            </a:r>
            <a:r>
              <a:rPr lang="en-US" b="1" dirty="0">
                <a:cs typeface="Biome"/>
              </a:rPr>
              <a:t> </a:t>
            </a:r>
            <a:r>
              <a:rPr lang="en-US" b="1" dirty="0" err="1">
                <a:cs typeface="Biome"/>
              </a:rPr>
              <a:t>работе</a:t>
            </a:r>
            <a:r>
              <a:rPr lang="en-US" b="1" dirty="0">
                <a:cs typeface="Biome"/>
              </a:rPr>
              <a:t> с </a:t>
            </a:r>
            <a:r>
              <a:rPr lang="en-US" b="1" dirty="0" err="1">
                <a:cs typeface="Biome"/>
              </a:rPr>
              <a:t>конфигурационными</a:t>
            </a:r>
            <a:r>
              <a:rPr lang="en-US" b="1" dirty="0">
                <a:cs typeface="Biome"/>
              </a:rPr>
              <a:t> </a:t>
            </a:r>
            <a:r>
              <a:rPr lang="en-US" b="1" dirty="0" err="1">
                <a:cs typeface="Biome"/>
              </a:rPr>
              <a:t>файлами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5658" y="1911267"/>
            <a:ext cx="3953594" cy="1446724"/>
          </a:xfrm>
        </p:spPr>
        <p:txBody>
          <a:bodyPr/>
          <a:lstStyle/>
          <a:p>
            <a:r>
              <a:rPr lang="en-US" sz="2400" b="1" err="1">
                <a:solidFill>
                  <a:schemeClr val="bg1"/>
                </a:solidFill>
                <a:ea typeface="+mj-lt"/>
                <a:cs typeface="+mj-lt"/>
              </a:rPr>
              <a:t>Документация</a:t>
            </a:r>
            <a:r>
              <a:rPr lang="en-US" sz="2400" b="1" dirty="0">
                <a:solidFill>
                  <a:schemeClr val="bg1"/>
                </a:solidFill>
                <a:ea typeface="+mj-lt"/>
                <a:cs typeface="+mj-lt"/>
              </a:rPr>
              <a:t>: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66224" y="2433080"/>
            <a:ext cx="3911982" cy="523316"/>
          </a:xfrm>
        </p:spPr>
        <p:txBody>
          <a:bodyPr/>
          <a:lstStyle/>
          <a:p>
            <a:r>
              <a:rPr lang="en-US" sz="2400" b="1" err="1">
                <a:solidFill>
                  <a:schemeClr val="bg1"/>
                </a:solidFill>
                <a:ea typeface="+mj-lt"/>
                <a:cs typeface="+mj-lt"/>
              </a:rPr>
              <a:t>Версионирование</a:t>
            </a:r>
            <a:r>
              <a:rPr lang="en-US" sz="2400" b="1" dirty="0">
                <a:solidFill>
                  <a:schemeClr val="bg1"/>
                </a:solidFill>
                <a:ea typeface="+mj-lt"/>
                <a:cs typeface="+mj-lt"/>
              </a:rPr>
              <a:t>:</a:t>
            </a:r>
            <a:endParaRPr lang="ru-RU" sz="240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95606" y="3005266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Söhne"/>
                <a:ea typeface="Söhne"/>
                <a:cs typeface="Söhne"/>
              </a:rPr>
              <a:t>Поддерживайте хорошую документацию для конфигурационных файлов, описывая каждый параметр и его возможные значения. Это облегчит использование вашего приложения другим разработчикам.</a:t>
            </a:r>
            <a:endParaRPr lang="en-US" sz="20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66224" y="3118536"/>
            <a:ext cx="4468035" cy="2307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ru-RU" sz="2000" dirty="0">
                <a:latin typeface="Söhne"/>
                <a:ea typeface="Söhne"/>
                <a:cs typeface="Söhne"/>
              </a:rPr>
              <a:t>Внесение изменений в структуру конфигурационных файлов должно сопровождаться механизмом </a:t>
            </a:r>
            <a:r>
              <a:rPr lang="ru-RU" sz="2000" err="1">
                <a:latin typeface="Söhne"/>
                <a:ea typeface="Söhne"/>
                <a:cs typeface="Söhne"/>
              </a:rPr>
              <a:t>версионирования</a:t>
            </a:r>
            <a:r>
              <a:rPr lang="ru-RU" sz="2000" dirty="0">
                <a:latin typeface="Söhne"/>
                <a:ea typeface="Söhne"/>
                <a:cs typeface="Söhne"/>
              </a:rPr>
              <a:t>. Это поможет предотвратить конфликты при обновлении настроек.</a:t>
            </a:r>
            <a:endParaRPr lang="en-US" sz="20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702" y="6124017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2201412"/>
          </a:xfrm>
        </p:spPr>
        <p:txBody>
          <a:bodyPr/>
          <a:lstStyle/>
          <a:p>
            <a:r>
              <a:rPr lang="en-US" sz="2400" err="1">
                <a:ea typeface="+mj-lt"/>
                <a:cs typeface="+mj-lt"/>
              </a:rPr>
              <a:t>Пакетные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файлы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поддерживают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операторы</a:t>
            </a:r>
            <a:r>
              <a:rPr lang="en-US" sz="2400" dirty="0">
                <a:ea typeface="+mj-lt"/>
                <a:cs typeface="+mj-lt"/>
              </a:rPr>
              <a:t> </a:t>
            </a:r>
            <a:r>
              <a:rPr lang="en-US" sz="2400" dirty="0">
                <a:ea typeface="+mj-lt"/>
                <a:cs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</a:t>
            </a:r>
            <a:r>
              <a:rPr lang="en-US" sz="2400" dirty="0">
                <a:ea typeface="+mj-lt"/>
                <a:cs typeface="+mj-lt"/>
              </a:rPr>
              <a:t>, </a:t>
            </a:r>
            <a:r>
              <a:rPr lang="en-US" sz="2400" dirty="0"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goto</a:t>
            </a:r>
            <a:r>
              <a:rPr lang="en-US" sz="2400" dirty="0">
                <a:ea typeface="+mj-lt"/>
                <a:cs typeface="+mj-lt"/>
              </a:rPr>
              <a:t> и </a:t>
            </a:r>
            <a:r>
              <a:rPr lang="en-US" sz="2400" dirty="0">
                <a:ea typeface="+mj-lt"/>
                <a:cs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lang="en-US" sz="2400" dirty="0">
                <a:ea typeface="+mj-lt"/>
                <a:cs typeface="+mj-lt"/>
              </a:rPr>
              <a:t> (в </a:t>
            </a:r>
            <a:r>
              <a:rPr lang="en-US" sz="2400" err="1">
                <a:ea typeface="+mj-lt"/>
                <a:cs typeface="+mj-lt"/>
              </a:rPr>
              <a:t>системах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семейства</a:t>
            </a:r>
            <a:r>
              <a:rPr lang="en-US" sz="2400" dirty="0">
                <a:ea typeface="+mj-lt"/>
                <a:cs typeface="+mj-lt"/>
              </a:rPr>
              <a:t> </a:t>
            </a:r>
            <a:r>
              <a:rPr lang="en-US" sz="2400" dirty="0">
                <a:ea typeface="+mj-lt"/>
                <a:cs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NT</a:t>
            </a:r>
            <a:r>
              <a:rPr lang="en-US" sz="2400" dirty="0">
                <a:ea typeface="+mj-lt"/>
                <a:cs typeface="+mj-lt"/>
              </a:rPr>
              <a:t> </a:t>
            </a:r>
            <a:r>
              <a:rPr lang="en-US" sz="2400" err="1">
                <a:ea typeface="+mj-lt"/>
                <a:cs typeface="+mj-lt"/>
              </a:rPr>
              <a:t>его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возможности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существенно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расширены</a:t>
            </a:r>
            <a:r>
              <a:rPr lang="en-US" sz="2400" dirty="0">
                <a:ea typeface="+mj-lt"/>
                <a:cs typeface="+mj-lt"/>
              </a:rPr>
              <a:t>), </a:t>
            </a:r>
            <a:r>
              <a:rPr lang="en-US" sz="2400" err="1">
                <a:ea typeface="+mj-lt"/>
                <a:cs typeface="+mj-lt"/>
              </a:rPr>
              <a:t>что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позволяет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обрабатывать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результаты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выполнения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предыдущих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команд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или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приложений</a:t>
            </a:r>
            <a:r>
              <a:rPr lang="en-US" sz="2400" dirty="0">
                <a:ea typeface="+mj-lt"/>
                <a:cs typeface="+mj-lt"/>
              </a:rPr>
              <a:t> и в </a:t>
            </a:r>
            <a:r>
              <a:rPr lang="en-US" sz="2400" err="1">
                <a:ea typeface="+mj-lt"/>
                <a:cs typeface="+mj-lt"/>
              </a:rPr>
              <a:t>зависимости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от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этого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выполнять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дальше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тот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или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иной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блок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команд</a:t>
            </a:r>
            <a:r>
              <a:rPr lang="en-US" sz="2400" dirty="0">
                <a:ea typeface="+mj-lt"/>
                <a:cs typeface="+mj-lt"/>
              </a:rPr>
              <a:t> (</a:t>
            </a:r>
            <a:r>
              <a:rPr lang="en-US" sz="2400" err="1">
                <a:ea typeface="+mj-lt"/>
                <a:cs typeface="+mj-lt"/>
              </a:rPr>
              <a:t>как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правило</a:t>
            </a:r>
            <a:r>
              <a:rPr lang="en-US" sz="2400" dirty="0">
                <a:ea typeface="+mj-lt"/>
                <a:cs typeface="+mj-lt"/>
              </a:rPr>
              <a:t>, в </a:t>
            </a:r>
            <a:r>
              <a:rPr lang="en-US" sz="2400" err="1">
                <a:ea typeface="+mj-lt"/>
                <a:cs typeface="+mj-lt"/>
              </a:rPr>
              <a:t>случае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удачного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завершения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приложение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возвращает</a:t>
            </a:r>
            <a:r>
              <a:rPr lang="en-US" sz="2400" dirty="0">
                <a:ea typeface="+mj-lt"/>
                <a:cs typeface="+mj-lt"/>
              </a:rPr>
              <a:t> 0 в </a:t>
            </a:r>
            <a:r>
              <a:rPr lang="en-US" sz="2400" err="1">
                <a:ea typeface="+mj-lt"/>
                <a:cs typeface="+mj-lt"/>
              </a:rPr>
              <a:t>переменной</a:t>
            </a:r>
            <a:r>
              <a:rPr lang="en-US" sz="2400" dirty="0">
                <a:ea typeface="+mj-lt"/>
                <a:cs typeface="+mj-lt"/>
              </a:rPr>
              <a:t> </a:t>
            </a:r>
            <a:r>
              <a:rPr lang="en-US" sz="2400" err="1">
                <a:latin typeface="Consolas"/>
                <a:cs typeface="Biome"/>
              </a:rPr>
              <a:t>errorlevel</a:t>
            </a:r>
            <a:r>
              <a:rPr lang="en-US" sz="2400" dirty="0">
                <a:ea typeface="+mj-lt"/>
                <a:cs typeface="+mj-lt"/>
              </a:rPr>
              <a:t>; в </a:t>
            </a:r>
            <a:r>
              <a:rPr lang="en-US" sz="2400" err="1">
                <a:ea typeface="+mj-lt"/>
                <a:cs typeface="+mj-lt"/>
              </a:rPr>
              <a:t>случае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неудачного</a:t>
            </a:r>
            <a:r>
              <a:rPr lang="en-US" sz="2400" dirty="0">
                <a:ea typeface="+mj-lt"/>
                <a:cs typeface="+mj-lt"/>
              </a:rPr>
              <a:t> — 1 </a:t>
            </a:r>
            <a:r>
              <a:rPr lang="en-US" sz="2400" err="1">
                <a:ea typeface="+mj-lt"/>
                <a:cs typeface="+mj-lt"/>
              </a:rPr>
              <a:t>или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большее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значение</a:t>
            </a:r>
            <a:r>
              <a:rPr lang="en-US" sz="2400" dirty="0">
                <a:ea typeface="+mj-lt"/>
                <a:cs typeface="+mj-lt"/>
              </a:rPr>
              <a:t>).</a:t>
            </a:r>
            <a:endParaRPr lang="ru-RU" sz="240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Объект 11" descr="Изображение выглядит как компьютер, ноутбук,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EBCBD8E-56AF-1E4B-3E8C-1A144E0F9A33}"/>
              </a:ext>
            </a:extLst>
          </p:cNvPr>
          <p:cNvPicPr>
            <a:picLocks noGrp="1" noChangeAspect="1"/>
          </p:cNvPicPr>
          <p:nvPr>
            <p:ph sz="quarter" idx="29"/>
          </p:nvPr>
        </p:nvPicPr>
        <p:blipFill>
          <a:blip r:embed="rId6"/>
          <a:stretch>
            <a:fillRect/>
          </a:stretch>
        </p:blipFill>
        <p:spPr>
          <a:xfrm>
            <a:off x="2895207" y="3227374"/>
            <a:ext cx="6950949" cy="2991903"/>
          </a:xfrm>
        </p:spPr>
      </p:pic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Biome"/>
              </a:rPr>
              <a:t>Спасибо</a:t>
            </a:r>
            <a:r>
              <a:rPr lang="en-US" dirty="0">
                <a:cs typeface="Biome"/>
              </a:rPr>
              <a:t> </a:t>
            </a:r>
            <a:r>
              <a:rPr lang="en-US" dirty="0" err="1">
                <a:cs typeface="Biome"/>
              </a:rPr>
              <a:t>за</a:t>
            </a:r>
            <a:r>
              <a:rPr lang="en-US" dirty="0">
                <a:cs typeface="Biome"/>
              </a:rPr>
              <a:t> </a:t>
            </a:r>
            <a:r>
              <a:rPr lang="en-US" dirty="0" err="1">
                <a:cs typeface="Biome"/>
              </a:rPr>
              <a:t>внимание</a:t>
            </a:r>
            <a:r>
              <a:rPr lang="en-US" dirty="0">
                <a:cs typeface="Biome"/>
              </a:rPr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>
                <a:cs typeface="Biome"/>
              </a:rPr>
              <a:t>Asanova</a:t>
            </a:r>
            <a:r>
              <a:rPr lang="en-US" dirty="0">
                <a:cs typeface="Biome"/>
              </a:rPr>
              <a:t> Medina</a:t>
            </a:r>
          </a:p>
          <a:p>
            <a:r>
              <a:rPr lang="en-US" err="1">
                <a:cs typeface="Biome"/>
              </a:rPr>
              <a:t>Janybekov</a:t>
            </a:r>
            <a:r>
              <a:rPr lang="en-US" dirty="0">
                <a:cs typeface="Biome"/>
              </a:rPr>
              <a:t> </a:t>
            </a:r>
            <a:r>
              <a:rPr lang="en-US" err="1">
                <a:cs typeface="Biome"/>
              </a:rPr>
              <a:t>Amanbol</a:t>
            </a:r>
            <a:endParaRPr lang="en-US" dirty="0" err="1">
              <a:cs typeface="Biome"/>
            </a:endParaRPr>
          </a:p>
          <a:p>
            <a:r>
              <a:rPr lang="en-US" dirty="0" err="1">
                <a:cs typeface="Biome"/>
              </a:rPr>
              <a:t>Birimkulov</a:t>
            </a:r>
            <a:r>
              <a:rPr lang="en-US" dirty="0">
                <a:cs typeface="Biome"/>
              </a:rPr>
              <a:t> Sanjar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157</Words>
  <Application>Microsoft Office PowerPoint</Application>
  <PresentationFormat>Широкоэкранный</PresentationFormat>
  <Paragraphs>54</Paragraphs>
  <Slides>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Office Theme</vt:lpstr>
      <vt:lpstr>Работа с пакетными файлами  Конфигурирование файлов</vt:lpstr>
      <vt:lpstr>Зачем нужны конфигурационные файлы?</vt:lpstr>
      <vt:lpstr>Популярные форматы конфигурационных файлов: </vt:lpstr>
      <vt:lpstr>Лучшие практики при работе с конфигурационными файлами </vt:lpstr>
      <vt:lpstr>Пакетные файлы поддерживают операторы if, goto и for (в системах семейства Windows NT его возможности существенно расширены), что позволяет обрабатывать результаты выполнения предыдущих команд или приложений и в зависимости от этого выполнять дальше тот или иной блок команд (как правило, в случае удачного завершения приложение возвращает 0 в переменной errorlevel; в случае неудачного — 1 или большее значение).</vt:lpstr>
      <vt:lpstr>Спасибо за внимание.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/>
  <cp:lastModifiedBy/>
  <cp:revision>186</cp:revision>
  <dcterms:created xsi:type="dcterms:W3CDTF">2024-01-22T06:32:21Z</dcterms:created>
  <dcterms:modified xsi:type="dcterms:W3CDTF">2024-01-22T07:14:54Z</dcterms:modified>
</cp:coreProperties>
</file>